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303" r:id="rId3"/>
    <p:sldId id="304" r:id="rId4"/>
    <p:sldId id="257" r:id="rId5"/>
    <p:sldId id="258" r:id="rId6"/>
    <p:sldId id="259" r:id="rId7"/>
    <p:sldId id="260" r:id="rId8"/>
    <p:sldId id="261" r:id="rId9"/>
    <p:sldId id="262" r:id="rId10"/>
    <p:sldId id="263" r:id="rId11"/>
    <p:sldId id="302" r:id="rId12"/>
    <p:sldId id="300" r:id="rId13"/>
    <p:sldId id="299" r:id="rId14"/>
    <p:sldId id="30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bha samrit" userId="d5007fb7d3c6cee5" providerId="LiveId" clId="{E670F076-8B42-42D0-89C3-A7A2DE4D40D6}"/>
    <pc:docChg chg="undo custSel addSld delSld modSld sldOrd">
      <pc:chgData name="vibha samrit" userId="d5007fb7d3c6cee5" providerId="LiveId" clId="{E670F076-8B42-42D0-89C3-A7A2DE4D40D6}" dt="2023-03-06T07:02:28.027" v="55"/>
      <pc:docMkLst>
        <pc:docMk/>
      </pc:docMkLst>
      <pc:sldChg chg="del">
        <pc:chgData name="vibha samrit" userId="d5007fb7d3c6cee5" providerId="LiveId" clId="{E670F076-8B42-42D0-89C3-A7A2DE4D40D6}" dt="2023-03-06T06:55:54.133" v="41" actId="2696"/>
        <pc:sldMkLst>
          <pc:docMk/>
          <pc:sldMk cId="847948672" sldId="264"/>
        </pc:sldMkLst>
      </pc:sldChg>
      <pc:sldChg chg="del">
        <pc:chgData name="vibha samrit" userId="d5007fb7d3c6cee5" providerId="LiveId" clId="{E670F076-8B42-42D0-89C3-A7A2DE4D40D6}" dt="2023-03-06T06:55:54.815" v="42" actId="2696"/>
        <pc:sldMkLst>
          <pc:docMk/>
          <pc:sldMk cId="3108352768" sldId="265"/>
        </pc:sldMkLst>
      </pc:sldChg>
      <pc:sldChg chg="del">
        <pc:chgData name="vibha samrit" userId="d5007fb7d3c6cee5" providerId="LiveId" clId="{E670F076-8B42-42D0-89C3-A7A2DE4D40D6}" dt="2023-03-06T06:55:55.400" v="43" actId="2696"/>
        <pc:sldMkLst>
          <pc:docMk/>
          <pc:sldMk cId="2222605959" sldId="266"/>
        </pc:sldMkLst>
      </pc:sldChg>
      <pc:sldChg chg="del">
        <pc:chgData name="vibha samrit" userId="d5007fb7d3c6cee5" providerId="LiveId" clId="{E670F076-8B42-42D0-89C3-A7A2DE4D40D6}" dt="2023-03-06T06:55:56.092" v="44" actId="2696"/>
        <pc:sldMkLst>
          <pc:docMk/>
          <pc:sldMk cId="1356915164" sldId="267"/>
        </pc:sldMkLst>
      </pc:sldChg>
      <pc:sldChg chg="del">
        <pc:chgData name="vibha samrit" userId="d5007fb7d3c6cee5" providerId="LiveId" clId="{E670F076-8B42-42D0-89C3-A7A2DE4D40D6}" dt="2023-03-06T06:55:57.055" v="45" actId="2696"/>
        <pc:sldMkLst>
          <pc:docMk/>
          <pc:sldMk cId="2514571022" sldId="268"/>
        </pc:sldMkLst>
      </pc:sldChg>
      <pc:sldChg chg="del">
        <pc:chgData name="vibha samrit" userId="d5007fb7d3c6cee5" providerId="LiveId" clId="{E670F076-8B42-42D0-89C3-A7A2DE4D40D6}" dt="2023-03-06T06:55:57.766" v="46" actId="2696"/>
        <pc:sldMkLst>
          <pc:docMk/>
          <pc:sldMk cId="1459358061" sldId="269"/>
        </pc:sldMkLst>
      </pc:sldChg>
      <pc:sldChg chg="del">
        <pc:chgData name="vibha samrit" userId="d5007fb7d3c6cee5" providerId="LiveId" clId="{E670F076-8B42-42D0-89C3-A7A2DE4D40D6}" dt="2023-03-06T06:55:58.581" v="47" actId="2696"/>
        <pc:sldMkLst>
          <pc:docMk/>
          <pc:sldMk cId="2499442939" sldId="270"/>
        </pc:sldMkLst>
      </pc:sldChg>
      <pc:sldChg chg="del">
        <pc:chgData name="vibha samrit" userId="d5007fb7d3c6cee5" providerId="LiveId" clId="{E670F076-8B42-42D0-89C3-A7A2DE4D40D6}" dt="2023-03-06T06:55:59.868" v="48" actId="2696"/>
        <pc:sldMkLst>
          <pc:docMk/>
          <pc:sldMk cId="3901061642" sldId="271"/>
        </pc:sldMkLst>
      </pc:sldChg>
      <pc:sldChg chg="del">
        <pc:chgData name="vibha samrit" userId="d5007fb7d3c6cee5" providerId="LiveId" clId="{E670F076-8B42-42D0-89C3-A7A2DE4D40D6}" dt="2023-03-06T06:56:01.034" v="49" actId="2696"/>
        <pc:sldMkLst>
          <pc:docMk/>
          <pc:sldMk cId="118552033" sldId="272"/>
        </pc:sldMkLst>
      </pc:sldChg>
      <pc:sldChg chg="del">
        <pc:chgData name="vibha samrit" userId="d5007fb7d3c6cee5" providerId="LiveId" clId="{E670F076-8B42-42D0-89C3-A7A2DE4D40D6}" dt="2023-03-06T06:56:01.847" v="50" actId="2696"/>
        <pc:sldMkLst>
          <pc:docMk/>
          <pc:sldMk cId="3275314777" sldId="273"/>
        </pc:sldMkLst>
      </pc:sldChg>
      <pc:sldChg chg="del">
        <pc:chgData name="vibha samrit" userId="d5007fb7d3c6cee5" providerId="LiveId" clId="{E670F076-8B42-42D0-89C3-A7A2DE4D40D6}" dt="2023-03-06T06:56:02.661" v="51" actId="2696"/>
        <pc:sldMkLst>
          <pc:docMk/>
          <pc:sldMk cId="2380988601" sldId="274"/>
        </pc:sldMkLst>
      </pc:sldChg>
      <pc:sldChg chg="del">
        <pc:chgData name="vibha samrit" userId="d5007fb7d3c6cee5" providerId="LiveId" clId="{E670F076-8B42-42D0-89C3-A7A2DE4D40D6}" dt="2023-03-06T06:56:03.485" v="52" actId="2696"/>
        <pc:sldMkLst>
          <pc:docMk/>
          <pc:sldMk cId="321159552" sldId="275"/>
        </pc:sldMkLst>
      </pc:sldChg>
      <pc:sldChg chg="del">
        <pc:chgData name="vibha samrit" userId="d5007fb7d3c6cee5" providerId="LiveId" clId="{E670F076-8B42-42D0-89C3-A7A2DE4D40D6}" dt="2023-03-06T06:56:04.479" v="53" actId="2696"/>
        <pc:sldMkLst>
          <pc:docMk/>
          <pc:sldMk cId="2569735285" sldId="276"/>
        </pc:sldMkLst>
      </pc:sldChg>
      <pc:sldChg chg="del">
        <pc:chgData name="vibha samrit" userId="d5007fb7d3c6cee5" providerId="LiveId" clId="{E670F076-8B42-42D0-89C3-A7A2DE4D40D6}" dt="2023-03-06T06:54:56.271" v="0" actId="2696"/>
        <pc:sldMkLst>
          <pc:docMk/>
          <pc:sldMk cId="3379828472" sldId="277"/>
        </pc:sldMkLst>
      </pc:sldChg>
      <pc:sldChg chg="del">
        <pc:chgData name="vibha samrit" userId="d5007fb7d3c6cee5" providerId="LiveId" clId="{E670F076-8B42-42D0-89C3-A7A2DE4D40D6}" dt="2023-03-06T06:54:57.180" v="1" actId="2696"/>
        <pc:sldMkLst>
          <pc:docMk/>
          <pc:sldMk cId="1484400030" sldId="278"/>
        </pc:sldMkLst>
      </pc:sldChg>
      <pc:sldChg chg="del">
        <pc:chgData name="vibha samrit" userId="d5007fb7d3c6cee5" providerId="LiveId" clId="{E670F076-8B42-42D0-89C3-A7A2DE4D40D6}" dt="2023-03-06T06:54:57.885" v="2" actId="2696"/>
        <pc:sldMkLst>
          <pc:docMk/>
          <pc:sldMk cId="2750300818" sldId="279"/>
        </pc:sldMkLst>
      </pc:sldChg>
      <pc:sldChg chg="del">
        <pc:chgData name="vibha samrit" userId="d5007fb7d3c6cee5" providerId="LiveId" clId="{E670F076-8B42-42D0-89C3-A7A2DE4D40D6}" dt="2023-03-06T06:54:58.684" v="3" actId="2696"/>
        <pc:sldMkLst>
          <pc:docMk/>
          <pc:sldMk cId="2294999521" sldId="280"/>
        </pc:sldMkLst>
      </pc:sldChg>
      <pc:sldChg chg="del">
        <pc:chgData name="vibha samrit" userId="d5007fb7d3c6cee5" providerId="LiveId" clId="{E670F076-8B42-42D0-89C3-A7A2DE4D40D6}" dt="2023-03-06T06:54:59.351" v="4" actId="2696"/>
        <pc:sldMkLst>
          <pc:docMk/>
          <pc:sldMk cId="2993332701" sldId="281"/>
        </pc:sldMkLst>
      </pc:sldChg>
      <pc:sldChg chg="add del">
        <pc:chgData name="vibha samrit" userId="d5007fb7d3c6cee5" providerId="LiveId" clId="{E670F076-8B42-42D0-89C3-A7A2DE4D40D6}" dt="2023-03-06T06:55:21.354" v="25" actId="2696"/>
        <pc:sldMkLst>
          <pc:docMk/>
          <pc:sldMk cId="2401934591" sldId="282"/>
        </pc:sldMkLst>
      </pc:sldChg>
      <pc:sldChg chg="add del">
        <pc:chgData name="vibha samrit" userId="d5007fb7d3c6cee5" providerId="LiveId" clId="{E670F076-8B42-42D0-89C3-A7A2DE4D40D6}" dt="2023-03-06T06:55:21.957" v="26" actId="2696"/>
        <pc:sldMkLst>
          <pc:docMk/>
          <pc:sldMk cId="242960212" sldId="283"/>
        </pc:sldMkLst>
      </pc:sldChg>
      <pc:sldChg chg="add del">
        <pc:chgData name="vibha samrit" userId="d5007fb7d3c6cee5" providerId="LiveId" clId="{E670F076-8B42-42D0-89C3-A7A2DE4D40D6}" dt="2023-03-06T06:55:23.423" v="27" actId="2696"/>
        <pc:sldMkLst>
          <pc:docMk/>
          <pc:sldMk cId="3902543392" sldId="284"/>
        </pc:sldMkLst>
      </pc:sldChg>
      <pc:sldChg chg="add del">
        <pc:chgData name="vibha samrit" userId="d5007fb7d3c6cee5" providerId="LiveId" clId="{E670F076-8B42-42D0-89C3-A7A2DE4D40D6}" dt="2023-03-06T06:55:24.320" v="28" actId="2696"/>
        <pc:sldMkLst>
          <pc:docMk/>
          <pc:sldMk cId="1339872935" sldId="285"/>
        </pc:sldMkLst>
      </pc:sldChg>
      <pc:sldChg chg="add del">
        <pc:chgData name="vibha samrit" userId="d5007fb7d3c6cee5" providerId="LiveId" clId="{E670F076-8B42-42D0-89C3-A7A2DE4D40D6}" dt="2023-03-06T06:55:25.741" v="29" actId="2696"/>
        <pc:sldMkLst>
          <pc:docMk/>
          <pc:sldMk cId="1454123651" sldId="286"/>
        </pc:sldMkLst>
      </pc:sldChg>
      <pc:sldChg chg="add del">
        <pc:chgData name="vibha samrit" userId="d5007fb7d3c6cee5" providerId="LiveId" clId="{E670F076-8B42-42D0-89C3-A7A2DE4D40D6}" dt="2023-03-06T06:55:26.356" v="30" actId="2696"/>
        <pc:sldMkLst>
          <pc:docMk/>
          <pc:sldMk cId="3192924444" sldId="287"/>
        </pc:sldMkLst>
      </pc:sldChg>
      <pc:sldChg chg="add del">
        <pc:chgData name="vibha samrit" userId="d5007fb7d3c6cee5" providerId="LiveId" clId="{E670F076-8B42-42D0-89C3-A7A2DE4D40D6}" dt="2023-03-06T06:55:27.666" v="31" actId="2696"/>
        <pc:sldMkLst>
          <pc:docMk/>
          <pc:sldMk cId="3688845825" sldId="288"/>
        </pc:sldMkLst>
      </pc:sldChg>
      <pc:sldChg chg="add del">
        <pc:chgData name="vibha samrit" userId="d5007fb7d3c6cee5" providerId="LiveId" clId="{E670F076-8B42-42D0-89C3-A7A2DE4D40D6}" dt="2023-03-06T06:55:28.548" v="32" actId="2696"/>
        <pc:sldMkLst>
          <pc:docMk/>
          <pc:sldMk cId="3911347338" sldId="289"/>
        </pc:sldMkLst>
      </pc:sldChg>
      <pc:sldChg chg="add del">
        <pc:chgData name="vibha samrit" userId="d5007fb7d3c6cee5" providerId="LiveId" clId="{E670F076-8B42-42D0-89C3-A7A2DE4D40D6}" dt="2023-03-06T06:55:29.073" v="33" actId="2696"/>
        <pc:sldMkLst>
          <pc:docMk/>
          <pc:sldMk cId="3204416565" sldId="290"/>
        </pc:sldMkLst>
      </pc:sldChg>
      <pc:sldChg chg="add del">
        <pc:chgData name="vibha samrit" userId="d5007fb7d3c6cee5" providerId="LiveId" clId="{E670F076-8B42-42D0-89C3-A7A2DE4D40D6}" dt="2023-03-06T06:55:29.515" v="34" actId="2696"/>
        <pc:sldMkLst>
          <pc:docMk/>
          <pc:sldMk cId="2102126578" sldId="291"/>
        </pc:sldMkLst>
      </pc:sldChg>
      <pc:sldChg chg="del">
        <pc:chgData name="vibha samrit" userId="d5007fb7d3c6cee5" providerId="LiveId" clId="{E670F076-8B42-42D0-89C3-A7A2DE4D40D6}" dt="2023-03-06T06:55:29.964" v="35" actId="2696"/>
        <pc:sldMkLst>
          <pc:docMk/>
          <pc:sldMk cId="2353968275" sldId="292"/>
        </pc:sldMkLst>
      </pc:sldChg>
      <pc:sldChg chg="del">
        <pc:chgData name="vibha samrit" userId="d5007fb7d3c6cee5" providerId="LiveId" clId="{E670F076-8B42-42D0-89C3-A7A2DE4D40D6}" dt="2023-03-06T06:55:30.402" v="36" actId="2696"/>
        <pc:sldMkLst>
          <pc:docMk/>
          <pc:sldMk cId="184139392" sldId="293"/>
        </pc:sldMkLst>
      </pc:sldChg>
      <pc:sldChg chg="del">
        <pc:chgData name="vibha samrit" userId="d5007fb7d3c6cee5" providerId="LiveId" clId="{E670F076-8B42-42D0-89C3-A7A2DE4D40D6}" dt="2023-03-06T06:55:31.052" v="37" actId="2696"/>
        <pc:sldMkLst>
          <pc:docMk/>
          <pc:sldMk cId="2101178663" sldId="294"/>
        </pc:sldMkLst>
      </pc:sldChg>
      <pc:sldChg chg="del">
        <pc:chgData name="vibha samrit" userId="d5007fb7d3c6cee5" providerId="LiveId" clId="{E670F076-8B42-42D0-89C3-A7A2DE4D40D6}" dt="2023-03-06T06:55:31.498" v="38" actId="2696"/>
        <pc:sldMkLst>
          <pc:docMk/>
          <pc:sldMk cId="961444392" sldId="295"/>
        </pc:sldMkLst>
      </pc:sldChg>
      <pc:sldChg chg="del">
        <pc:chgData name="vibha samrit" userId="d5007fb7d3c6cee5" providerId="LiveId" clId="{E670F076-8B42-42D0-89C3-A7A2DE4D40D6}" dt="2023-03-06T06:55:32.897" v="39" actId="2696"/>
        <pc:sldMkLst>
          <pc:docMk/>
          <pc:sldMk cId="2932252531" sldId="296"/>
        </pc:sldMkLst>
      </pc:sldChg>
      <pc:sldChg chg="ord">
        <pc:chgData name="vibha samrit" userId="d5007fb7d3c6cee5" providerId="LiveId" clId="{E670F076-8B42-42D0-89C3-A7A2DE4D40D6}" dt="2023-03-06T07:02:28.027" v="55"/>
        <pc:sldMkLst>
          <pc:docMk/>
          <pc:sldMk cId="3557339021" sldId="299"/>
        </pc:sldMkLst>
      </pc:sldChg>
      <pc:sldChg chg="del">
        <pc:chgData name="vibha samrit" userId="d5007fb7d3c6cee5" providerId="LiveId" clId="{E670F076-8B42-42D0-89C3-A7A2DE4D40D6}" dt="2023-03-06T06:55:52.653" v="40" actId="2696"/>
        <pc:sldMkLst>
          <pc:docMk/>
          <pc:sldMk cId="1286523687" sldId="305"/>
        </pc:sldMkLst>
      </pc:sldChg>
      <pc:sldMasterChg chg="delSldLayout">
        <pc:chgData name="vibha samrit" userId="d5007fb7d3c6cee5" providerId="LiveId" clId="{E670F076-8B42-42D0-89C3-A7A2DE4D40D6}" dt="2023-03-06T06:55:57.055" v="45" actId="2696"/>
        <pc:sldMasterMkLst>
          <pc:docMk/>
          <pc:sldMasterMk cId="0" sldId="2147483661"/>
        </pc:sldMasterMkLst>
        <pc:sldLayoutChg chg="del">
          <pc:chgData name="vibha samrit" userId="d5007fb7d3c6cee5" providerId="LiveId" clId="{E670F076-8B42-42D0-89C3-A7A2DE4D40D6}" dt="2023-03-06T06:55:57.055" v="45" actId="2696"/>
          <pc:sldLayoutMkLst>
            <pc:docMk/>
            <pc:sldMasterMk cId="0" sldId="2147483661"/>
            <pc:sldLayoutMk cId="3528981904" sldId="214748367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FD518975-8478-4753-9DA9-A33B328E99F9}" type="datetimeFigureOut">
              <a:rPr lang="en-US" smtClean="0"/>
              <a:t>3/28/2023</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94C13D6-C270-4CEA-B016-DFB7913C7C48}"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D518975-8478-4753-9DA9-A33B328E99F9}"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D518975-8478-4753-9DA9-A33B328E99F9}" type="datetimeFigureOut">
              <a:rPr lang="en-US" smtClean="0"/>
              <a:t>3/28/2023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D518975-8478-4753-9DA9-A33B328E99F9}" type="datetimeFigureOut">
              <a:rPr lang="en-US" smtClean="0"/>
              <a:t>3/28/2023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D518975-8478-4753-9DA9-A33B328E99F9}" type="datetimeFigureOut">
              <a:rPr lang="en-US" smtClean="0"/>
              <a:t>3/28/2023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C13D6-C270-4CEA-B016-DFB7913C7C48}"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FD518975-8478-4753-9DA9-A33B328E99F9}"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D518975-8478-4753-9DA9-A33B328E99F9}" type="datetimeFigureOut">
              <a:rPr lang="en-US" smtClean="0"/>
              <a:t>3/28/2023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94C13D6-C270-4CEA-B016-DFB7913C7C48}"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8600"/>
            <a:ext cx="7620000" cy="1676400"/>
          </a:xfrm>
        </p:spPr>
        <p:txBody>
          <a:bodyPr>
            <a:normAutofit fontScale="90000"/>
          </a:bodyPr>
          <a:lstStyle/>
          <a:p>
            <a:r>
              <a:rPr lang="en-US" altLang="en-US" dirty="0"/>
              <a:t>RUNGTA COLLEGE OF DENTAL      SCIENCES AND RESEARCH</a:t>
            </a:r>
            <a:endParaRPr lang="en-US" dirty="0"/>
          </a:p>
        </p:txBody>
      </p:sp>
      <p:sp>
        <p:nvSpPr>
          <p:cNvPr id="3" name="Subtitle 2"/>
          <p:cNvSpPr>
            <a:spLocks noGrp="1"/>
          </p:cNvSpPr>
          <p:nvPr>
            <p:ph type="subTitle" idx="1"/>
          </p:nvPr>
        </p:nvSpPr>
        <p:spPr>
          <a:xfrm>
            <a:off x="1371600" y="3048000"/>
            <a:ext cx="7406640" cy="1752600"/>
          </a:xfrm>
        </p:spPr>
        <p:txBody>
          <a:bodyPr/>
          <a:lstStyle/>
          <a:p>
            <a:pPr eaLnBrk="1" hangingPunct="1">
              <a:defRPr/>
            </a:pPr>
            <a:r>
              <a:rPr lang="en-US" altLang="en-US" sz="3600" dirty="0">
                <a:latin typeface="+mj-lt"/>
              </a:rPr>
              <a:t>                </a:t>
            </a:r>
            <a:r>
              <a:rPr lang="en-US" altLang="en-US" sz="3600" u="sng" dirty="0">
                <a:latin typeface="+mj-lt"/>
              </a:rPr>
              <a:t>DENTAL </a:t>
            </a:r>
            <a:r>
              <a:rPr lang="en-US" altLang="en-US" sz="3600" i="1" u="sng" dirty="0">
                <a:latin typeface="+mj-lt"/>
              </a:rPr>
              <a:t>CEMENTS</a:t>
            </a:r>
            <a:endParaRPr lang="en-US" altLang="en-US" sz="3600" u="sng" dirty="0">
              <a:latin typeface="+mj-lt"/>
            </a:endParaRPr>
          </a:p>
          <a:p>
            <a:pPr eaLnBrk="1" hangingPunct="1">
              <a:defRPr/>
            </a:pPr>
            <a:r>
              <a:rPr lang="en-US" altLang="en-US" u="sng" dirty="0"/>
              <a:t>DEPARTMENT OF CONSERVATIVE DENTISTRY AND ENDODONTICS</a:t>
            </a:r>
            <a:endParaRPr lang="en-IN" altLang="en-US" u="sng" dirty="0"/>
          </a:p>
          <a:p>
            <a:endParaRPr lang="en-US" dirty="0"/>
          </a:p>
        </p:txBody>
      </p:sp>
    </p:spTree>
    <p:extLst>
      <p:ext uri="{BB962C8B-B14F-4D97-AF65-F5344CB8AC3E}">
        <p14:creationId xmlns:p14="http://schemas.microsoft.com/office/powerpoint/2010/main" val="2629860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457200" y="0"/>
            <a:ext cx="8229600" cy="609600"/>
          </a:xfrm>
        </p:spPr>
        <p:txBody>
          <a:bodyPr/>
          <a:lstStyle/>
          <a:p>
            <a:pPr eaLnBrk="1" hangingPunct="1">
              <a:defRPr/>
            </a:pPr>
            <a:r>
              <a:rPr lang="en-US" sz="3200">
                <a:solidFill>
                  <a:srgbClr val="FF0066"/>
                </a:solidFill>
              </a:rPr>
              <a:t>Manipulation</a:t>
            </a:r>
          </a:p>
        </p:txBody>
      </p:sp>
      <p:sp>
        <p:nvSpPr>
          <p:cNvPr id="163843" name="Rectangle 3"/>
          <p:cNvSpPr>
            <a:spLocks noGrp="1" noChangeArrowheads="1"/>
          </p:cNvSpPr>
          <p:nvPr>
            <p:ph idx="1"/>
          </p:nvPr>
        </p:nvSpPr>
        <p:spPr>
          <a:xfrm>
            <a:off x="0" y="1295400"/>
            <a:ext cx="9144000" cy="5562600"/>
          </a:xfrm>
        </p:spPr>
        <p:txBody>
          <a:bodyPr/>
          <a:lstStyle/>
          <a:p>
            <a:pPr eaLnBrk="1" hangingPunct="1">
              <a:defRPr/>
            </a:pPr>
            <a:r>
              <a:rPr lang="en-US" sz="2400" dirty="0">
                <a:solidFill>
                  <a:schemeClr val="tx2"/>
                </a:solidFill>
              </a:rPr>
              <a:t>1. the tooth surface should be meticulously cleaned using 10% </a:t>
            </a:r>
            <a:r>
              <a:rPr lang="en-US" sz="2400" dirty="0" err="1">
                <a:solidFill>
                  <a:schemeClr val="tx2"/>
                </a:solidFill>
              </a:rPr>
              <a:t>polyacrylic</a:t>
            </a:r>
            <a:r>
              <a:rPr lang="en-US" sz="2400" dirty="0">
                <a:solidFill>
                  <a:schemeClr val="tx2"/>
                </a:solidFill>
              </a:rPr>
              <a:t> acid solution followed by rinsing with water.</a:t>
            </a:r>
          </a:p>
          <a:p>
            <a:pPr eaLnBrk="1" hangingPunct="1">
              <a:defRPr/>
            </a:pPr>
            <a:r>
              <a:rPr lang="en-US" sz="2400" dirty="0">
                <a:solidFill>
                  <a:schemeClr val="tx2"/>
                </a:solidFill>
              </a:rPr>
              <a:t>2. 1.5 parts of powder to 1 part of liquid by weight.</a:t>
            </a:r>
          </a:p>
          <a:p>
            <a:pPr eaLnBrk="1" hangingPunct="1">
              <a:defRPr/>
            </a:pPr>
            <a:r>
              <a:rPr lang="en-US" sz="2400" dirty="0">
                <a:solidFill>
                  <a:schemeClr val="tx2"/>
                </a:solidFill>
              </a:rPr>
              <a:t>3. the mixing is done on paper pad </a:t>
            </a:r>
          </a:p>
          <a:p>
            <a:pPr eaLnBrk="1" hangingPunct="1">
              <a:defRPr/>
            </a:pPr>
            <a:r>
              <a:rPr lang="en-US" sz="2400" dirty="0">
                <a:solidFill>
                  <a:schemeClr val="tx2"/>
                </a:solidFill>
              </a:rPr>
              <a:t>4. the liquid is taken just prior to mixing</a:t>
            </a:r>
          </a:p>
          <a:p>
            <a:pPr eaLnBrk="1" hangingPunct="1">
              <a:defRPr/>
            </a:pPr>
            <a:r>
              <a:rPr lang="en-US" sz="2400" dirty="0">
                <a:solidFill>
                  <a:schemeClr val="tx2"/>
                </a:solidFill>
              </a:rPr>
              <a:t>5. the powder is incorporated into the liquid in large quantities</a:t>
            </a:r>
          </a:p>
          <a:p>
            <a:pPr eaLnBrk="1" hangingPunct="1">
              <a:buFontTx/>
              <a:buNone/>
              <a:defRPr/>
            </a:pPr>
            <a:r>
              <a:rPr lang="en-US" sz="2400" dirty="0">
                <a:solidFill>
                  <a:schemeClr val="tx2"/>
                </a:solidFill>
              </a:rPr>
              <a:t>      with stiff agate spatula.</a:t>
            </a:r>
          </a:p>
          <a:p>
            <a:pPr eaLnBrk="1" hangingPunct="1">
              <a:defRPr/>
            </a:pPr>
            <a:r>
              <a:rPr lang="en-US" sz="2400" dirty="0">
                <a:solidFill>
                  <a:schemeClr val="tx2"/>
                </a:solidFill>
              </a:rPr>
              <a:t>6. The remaining powder is added to adjust the consistency.</a:t>
            </a:r>
          </a:p>
          <a:p>
            <a:pPr eaLnBrk="1" hangingPunct="1">
              <a:defRPr/>
            </a:pPr>
            <a:r>
              <a:rPr lang="en-US" sz="2400" dirty="0">
                <a:solidFill>
                  <a:schemeClr val="tx2"/>
                </a:solidFill>
              </a:rPr>
              <a:t>7. the mixing should be completed in 30-45 seconds.</a:t>
            </a:r>
          </a:p>
          <a:p>
            <a:pPr eaLnBrk="1" hangingPunct="1">
              <a:defRPr/>
            </a:pPr>
            <a:r>
              <a:rPr lang="en-US" sz="2400" dirty="0">
                <a:solidFill>
                  <a:schemeClr val="tx2"/>
                </a:solidFill>
              </a:rPr>
              <a:t>8. the cement should be used while the surface is still glossy.</a:t>
            </a:r>
          </a:p>
          <a:p>
            <a:pPr eaLnBrk="1" hangingPunct="1">
              <a:defRPr/>
            </a:pPr>
            <a:r>
              <a:rPr lang="en-US" sz="2400" dirty="0">
                <a:solidFill>
                  <a:schemeClr val="tx2"/>
                </a:solidFill>
              </a:rPr>
              <a:t>9.Remove the excess cement only when it has hardened.</a:t>
            </a:r>
          </a:p>
          <a:p>
            <a:pPr eaLnBrk="1" hangingPunct="1">
              <a:buFontTx/>
              <a:buNone/>
              <a:defRPr/>
            </a:pPr>
            <a:endParaRPr lang="en-US" sz="2400" dirty="0">
              <a:solidFill>
                <a:schemeClr val="tx2"/>
              </a:solidFill>
            </a:endParaRPr>
          </a:p>
        </p:txBody>
      </p:sp>
    </p:spTree>
    <p:extLst>
      <p:ext uri="{BB962C8B-B14F-4D97-AF65-F5344CB8AC3E}">
        <p14:creationId xmlns:p14="http://schemas.microsoft.com/office/powerpoint/2010/main" val="3189890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message</a:t>
            </a:r>
          </a:p>
        </p:txBody>
      </p:sp>
      <p:sp>
        <p:nvSpPr>
          <p:cNvPr id="3" name="Content Placeholder 2"/>
          <p:cNvSpPr>
            <a:spLocks noGrp="1"/>
          </p:cNvSpPr>
          <p:nvPr>
            <p:ph idx="1"/>
          </p:nvPr>
        </p:nvSpPr>
        <p:spPr/>
        <p:txBody>
          <a:bodyPr>
            <a:normAutofit fontScale="92500" lnSpcReduction="10000"/>
          </a:bodyPr>
          <a:lstStyle/>
          <a:p>
            <a:pPr marL="82296" indent="0">
              <a:buNone/>
            </a:pPr>
            <a:r>
              <a:rPr lang="en-US" sz="3600" dirty="0"/>
              <a:t/>
            </a:r>
            <a:br>
              <a:rPr lang="en-US" sz="3600" dirty="0"/>
            </a:br>
            <a:r>
              <a:rPr lang="en-US" dirty="0">
                <a:solidFill>
                  <a:srgbClr val="FF0000"/>
                </a:solidFill>
                <a:latin typeface="Monotype Corsiva" pitchFamily="66" charset="0"/>
              </a:rPr>
              <a:t/>
            </a:r>
            <a:br>
              <a:rPr lang="en-US" dirty="0">
                <a:solidFill>
                  <a:srgbClr val="FF0000"/>
                </a:solidFill>
                <a:latin typeface="Monotype Corsiva" pitchFamily="66" charset="0"/>
              </a:rPr>
            </a:br>
            <a:r>
              <a:rPr lang="en-US" dirty="0"/>
              <a:t>         It is type of direct restorative material which may be defined as the substance that hardens to act as base, liner, filling material,  or adhesive to bind devices and prostheses to tooth structure or to each other.</a:t>
            </a:r>
            <a:br>
              <a:rPr lang="en-US" dirty="0"/>
            </a:br>
            <a:r>
              <a:rPr lang="en-US" dirty="0"/>
              <a:t/>
            </a:r>
            <a:br>
              <a:rPr lang="en-US" dirty="0"/>
            </a:br>
            <a:r>
              <a:rPr lang="en-US" dirty="0"/>
              <a:t>Dental cements used as restorative materials have low strengths compared with those of resin-based composites and amalgam.</a:t>
            </a:r>
          </a:p>
        </p:txBody>
      </p:sp>
    </p:spTree>
    <p:extLst>
      <p:ext uri="{BB962C8B-B14F-4D97-AF65-F5344CB8AC3E}">
        <p14:creationId xmlns:p14="http://schemas.microsoft.com/office/powerpoint/2010/main" val="2738304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Define dental cements</a:t>
            </a:r>
          </a:p>
          <a:p>
            <a:r>
              <a:rPr lang="en-US" dirty="0"/>
              <a:t>What are different classification of dental cements ?</a:t>
            </a:r>
          </a:p>
          <a:p>
            <a:r>
              <a:rPr lang="en-US" dirty="0"/>
              <a:t>Give composition of different cements ?</a:t>
            </a:r>
          </a:p>
          <a:p>
            <a:endParaRPr lang="en-US" dirty="0"/>
          </a:p>
        </p:txBody>
      </p:sp>
    </p:spTree>
    <p:extLst>
      <p:ext uri="{BB962C8B-B14F-4D97-AF65-F5344CB8AC3E}">
        <p14:creationId xmlns:p14="http://schemas.microsoft.com/office/powerpoint/2010/main" val="891621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Suggested reading</a:t>
            </a:r>
          </a:p>
        </p:txBody>
      </p:sp>
      <p:sp>
        <p:nvSpPr>
          <p:cNvPr id="3" name="Content Placeholder 2"/>
          <p:cNvSpPr>
            <a:spLocks noGrp="1"/>
          </p:cNvSpPr>
          <p:nvPr>
            <p:ph idx="1"/>
          </p:nvPr>
        </p:nvSpPr>
        <p:spPr/>
        <p:txBody>
          <a:bodyPr/>
          <a:lstStyle/>
          <a:p>
            <a:r>
              <a:rPr lang="en-US" dirty="0"/>
              <a:t>Basic dental materials by </a:t>
            </a:r>
            <a:r>
              <a:rPr lang="en-US" dirty="0" err="1"/>
              <a:t>manappallil</a:t>
            </a:r>
            <a:endParaRPr lang="en-US" dirty="0"/>
          </a:p>
          <a:p>
            <a:r>
              <a:rPr lang="en-US" dirty="0"/>
              <a:t>Philip’s science of dental sciences</a:t>
            </a:r>
          </a:p>
        </p:txBody>
      </p:sp>
    </p:spTree>
    <p:extLst>
      <p:ext uri="{BB962C8B-B14F-4D97-AF65-F5344CB8AC3E}">
        <p14:creationId xmlns:p14="http://schemas.microsoft.com/office/powerpoint/2010/main" val="3557339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82296" indent="0" algn="ctr">
              <a:buNone/>
            </a:pPr>
            <a:endParaRPr lang="en-US" sz="11500" dirty="0"/>
          </a:p>
          <a:p>
            <a:pPr marL="82296" indent="0" algn="ctr">
              <a:buNone/>
            </a:pPr>
            <a:r>
              <a:rPr lang="en-US" sz="11500" dirty="0"/>
              <a:t>Thank you</a:t>
            </a:r>
          </a:p>
        </p:txBody>
      </p:sp>
    </p:spTree>
    <p:extLst>
      <p:ext uri="{BB962C8B-B14F-4D97-AF65-F5344CB8AC3E}">
        <p14:creationId xmlns:p14="http://schemas.microsoft.com/office/powerpoint/2010/main" val="218140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990DA0-B573-81D5-F2BD-245CA8B22982}"/>
              </a:ext>
            </a:extLst>
          </p:cNvPr>
          <p:cNvSpPr>
            <a:spLocks noGrp="1"/>
          </p:cNvSpPr>
          <p:nvPr>
            <p:ph type="title"/>
          </p:nvPr>
        </p:nvSpPr>
        <p:spPr>
          <a:xfrm>
            <a:off x="1435608" y="274638"/>
            <a:ext cx="7498080" cy="1325562"/>
          </a:xfrm>
        </p:spPr>
        <p:txBody>
          <a:bodyPr>
            <a:normAutofit fontScale="90000"/>
          </a:bodyPr>
          <a:lstStyle/>
          <a:p>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Specific learning objectives </a:t>
            </a:r>
            <a:r>
              <a:rPr lang="en-US" sz="4400" b="1" dirty="0">
                <a:solidFill>
                  <a:schemeClr val="tx1"/>
                </a:solidFill>
                <a:latin typeface="Times New Roman" panose="02020603050405020304" pitchFamily="18" charset="0"/>
                <a:cs typeface="Times New Roman" panose="02020603050405020304" pitchFamily="18" charset="0"/>
              </a:rPr>
              <a:t/>
            </a:r>
            <a:br>
              <a:rPr lang="en-US" sz="4400" b="1" dirty="0">
                <a:solidFill>
                  <a:schemeClr val="tx1"/>
                </a:solidFill>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at the end of this presentation the learner is expected to know ;</a:t>
            </a:r>
            <a:br>
              <a:rPr lang="en-US" sz="31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
            </a:r>
            <a:br>
              <a:rPr lang="en-US" sz="4400" b="1" dirty="0">
                <a:latin typeface="Times New Roman" panose="02020603050405020304" pitchFamily="18" charset="0"/>
                <a:cs typeface="Times New Roman" panose="02020603050405020304" pitchFamily="18" charset="0"/>
              </a:rPr>
            </a:br>
            <a:endParaRPr lang="en-IN" dirty="0"/>
          </a:p>
        </p:txBody>
      </p:sp>
      <p:graphicFrame>
        <p:nvGraphicFramePr>
          <p:cNvPr id="4" name="Table 4">
            <a:extLst>
              <a:ext uri="{FF2B5EF4-FFF2-40B4-BE49-F238E27FC236}">
                <a16:creationId xmlns:a16="http://schemas.microsoft.com/office/drawing/2014/main" xmlns="" id="{DED0D147-033B-023F-A439-C8C2BCDC107F}"/>
              </a:ext>
            </a:extLst>
          </p:cNvPr>
          <p:cNvGraphicFramePr>
            <a:graphicFrameLocks noGrp="1"/>
          </p:cNvGraphicFramePr>
          <p:nvPr>
            <p:ph idx="1"/>
            <p:extLst>
              <p:ext uri="{D42A27DB-BD31-4B8C-83A1-F6EECF244321}">
                <p14:modId xmlns:p14="http://schemas.microsoft.com/office/powerpoint/2010/main" val="2562110423"/>
              </p:ext>
            </p:extLst>
          </p:nvPr>
        </p:nvGraphicFramePr>
        <p:xfrm>
          <a:off x="1435608" y="2773362"/>
          <a:ext cx="7587741" cy="1986220"/>
        </p:xfrm>
        <a:graphic>
          <a:graphicData uri="http://schemas.openxmlformats.org/drawingml/2006/table">
            <a:tbl>
              <a:tblPr firstRow="1" bandRow="1">
                <a:tableStyleId>{5C22544A-7EE6-4342-B048-85BDC9FD1C3A}</a:tableStyleId>
              </a:tblPr>
              <a:tblGrid>
                <a:gridCol w="2529247">
                  <a:extLst>
                    <a:ext uri="{9D8B030D-6E8A-4147-A177-3AD203B41FA5}">
                      <a16:colId xmlns:a16="http://schemas.microsoft.com/office/drawing/2014/main" xmlns="" val="2279383719"/>
                    </a:ext>
                  </a:extLst>
                </a:gridCol>
                <a:gridCol w="2529247">
                  <a:extLst>
                    <a:ext uri="{9D8B030D-6E8A-4147-A177-3AD203B41FA5}">
                      <a16:colId xmlns:a16="http://schemas.microsoft.com/office/drawing/2014/main" xmlns="" val="4137913195"/>
                    </a:ext>
                  </a:extLst>
                </a:gridCol>
                <a:gridCol w="2529247">
                  <a:extLst>
                    <a:ext uri="{9D8B030D-6E8A-4147-A177-3AD203B41FA5}">
                      <a16:colId xmlns:a16="http://schemas.microsoft.com/office/drawing/2014/main" xmlns="" val="753013666"/>
                    </a:ext>
                  </a:extLst>
                </a:gridCol>
              </a:tblGrid>
              <a:tr h="370840">
                <a:tc>
                  <a:txBody>
                    <a:bodyPr/>
                    <a:lstStyle/>
                    <a:p>
                      <a:r>
                        <a:rPr lang="en-US" sz="1800" dirty="0"/>
                        <a:t>Core areas* </a:t>
                      </a:r>
                    </a:p>
                  </a:txBody>
                  <a:tcPr marT="45710" marB="45710"/>
                </a:tc>
                <a:tc>
                  <a:txBody>
                    <a:bodyPr/>
                    <a:lstStyle/>
                    <a:p>
                      <a:r>
                        <a:rPr lang="en-US" sz="1800" dirty="0"/>
                        <a:t>Domain</a:t>
                      </a:r>
                      <a:r>
                        <a:rPr lang="en-US" sz="1800" baseline="0" dirty="0"/>
                        <a:t> **</a:t>
                      </a:r>
                      <a:endParaRPr lang="en-US" sz="1800" dirty="0"/>
                    </a:p>
                  </a:txBody>
                  <a:tcPr marT="45710" marB="45710"/>
                </a:tc>
                <a:tc>
                  <a:txBody>
                    <a:bodyPr/>
                    <a:lstStyle/>
                    <a:p>
                      <a:r>
                        <a:rPr lang="en-US" sz="1800" dirty="0"/>
                        <a:t>Category #</a:t>
                      </a:r>
                    </a:p>
                  </a:txBody>
                  <a:tcPr marT="45710" marB="45710"/>
                </a:tc>
                <a:extLst>
                  <a:ext uri="{0D108BD9-81ED-4DB2-BD59-A6C34878D82A}">
                    <a16:rowId xmlns:a16="http://schemas.microsoft.com/office/drawing/2014/main" xmlns="" val="3654495621"/>
                  </a:ext>
                </a:extLst>
              </a:tr>
              <a:tr h="370840">
                <a:tc>
                  <a:txBody>
                    <a:bodyPr/>
                    <a:lstStyle/>
                    <a:p>
                      <a:pPr marL="320040" lvl="1" indent="0" algn="ctr" eaLnBrk="1" fontAlgn="auto" hangingPunct="1">
                        <a:spcAft>
                          <a:spcPts val="0"/>
                        </a:spcAft>
                        <a:buFont typeface="Wingdings 2"/>
                        <a:buNone/>
                        <a:defRPr/>
                      </a:pPr>
                      <a:r>
                        <a:rPr lang="en-US" sz="2400" dirty="0">
                          <a:latin typeface="+mn-lt"/>
                        </a:rPr>
                        <a:t>Introduction</a:t>
                      </a:r>
                    </a:p>
                  </a:txBody>
                  <a:tcPr marT="45710" marB="45710"/>
                </a:tc>
                <a:tc>
                  <a:txBody>
                    <a:bodyPr/>
                    <a:lstStyle/>
                    <a:p>
                      <a:r>
                        <a:rPr lang="en-US" sz="2400" b="0" dirty="0">
                          <a:latin typeface="+mn-lt"/>
                        </a:rPr>
                        <a:t>Cognitive</a:t>
                      </a:r>
                    </a:p>
                  </a:txBody>
                  <a:tcPr marT="45710" marB="45710"/>
                </a:tc>
                <a:tc>
                  <a:txBody>
                    <a:bodyPr/>
                    <a:lstStyle/>
                    <a:p>
                      <a:r>
                        <a:rPr lang="en-US" sz="2400" b="0">
                          <a:latin typeface="+mn-lt"/>
                        </a:rPr>
                        <a:t>Must know </a:t>
                      </a:r>
                      <a:endParaRPr lang="en-US" sz="2400" b="0" dirty="0">
                        <a:latin typeface="+mn-lt"/>
                      </a:endParaRPr>
                    </a:p>
                  </a:txBody>
                  <a:tcPr marT="45710" marB="45710"/>
                </a:tc>
                <a:extLst>
                  <a:ext uri="{0D108BD9-81ED-4DB2-BD59-A6C34878D82A}">
                    <a16:rowId xmlns:a16="http://schemas.microsoft.com/office/drawing/2014/main" xmlns="" val="3857590546"/>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2400" dirty="0"/>
                        <a:t>classification</a:t>
                      </a: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a16="http://schemas.microsoft.com/office/drawing/2014/main" xmlns="" val="2658261680"/>
                  </a:ext>
                </a:extLst>
              </a:tr>
              <a:tr h="370840">
                <a:tc>
                  <a:txBody>
                    <a:bodyPr/>
                    <a:lstStyle/>
                    <a:p>
                      <a:pPr algn="l"/>
                      <a:r>
                        <a:rPr lang="en-US" sz="2400" dirty="0">
                          <a:latin typeface="+mn-lt"/>
                        </a:rPr>
                        <a:t>Compositions</a:t>
                      </a:r>
                      <a:r>
                        <a:rPr lang="en-US" sz="2400" baseline="0" dirty="0">
                          <a:latin typeface="+mn-lt"/>
                        </a:rPr>
                        <a:t> </a:t>
                      </a:r>
                      <a:endParaRPr lang="en-US" sz="2400" dirty="0">
                        <a:latin typeface="+mn-lt"/>
                      </a:endParaRP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endParaRPr lang="en-US" sz="1600" b="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a:latin typeface="+mn-lt"/>
                      </a:endParaRP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a16="http://schemas.microsoft.com/office/drawing/2014/main" xmlns="" val="2084169598"/>
                  </a:ext>
                </a:extLst>
              </a:tr>
            </a:tbl>
          </a:graphicData>
        </a:graphic>
      </p:graphicFrame>
    </p:spTree>
    <p:extLst>
      <p:ext uri="{BB962C8B-B14F-4D97-AF65-F5344CB8AC3E}">
        <p14:creationId xmlns:p14="http://schemas.microsoft.com/office/powerpoint/2010/main" val="91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C10532-FD78-1F84-8CBB-330BBCB2DC84}"/>
              </a:ext>
            </a:extLst>
          </p:cNvPr>
          <p:cNvSpPr>
            <a:spLocks noGrp="1"/>
          </p:cNvSpPr>
          <p:nvPr>
            <p:ph type="title"/>
          </p:nvPr>
        </p:nvSpPr>
        <p:spPr/>
        <p:txBody>
          <a:bodyPr/>
          <a:lstStyle/>
          <a:p>
            <a:r>
              <a:rPr lang="en-US" dirty="0"/>
              <a:t>Contents</a:t>
            </a:r>
            <a:endParaRPr lang="en-IN" dirty="0"/>
          </a:p>
        </p:txBody>
      </p:sp>
      <p:sp>
        <p:nvSpPr>
          <p:cNvPr id="3" name="Content Placeholder 2">
            <a:extLst>
              <a:ext uri="{FF2B5EF4-FFF2-40B4-BE49-F238E27FC236}">
                <a16:creationId xmlns:a16="http://schemas.microsoft.com/office/drawing/2014/main" xmlns="" id="{A411CBCD-28C2-696C-65CC-E1531B548574}"/>
              </a:ext>
            </a:extLst>
          </p:cNvPr>
          <p:cNvSpPr>
            <a:spLocks noGrp="1"/>
          </p:cNvSpPr>
          <p:nvPr>
            <p:ph idx="1"/>
          </p:nvPr>
        </p:nvSpPr>
        <p:spPr/>
        <p:txBody>
          <a:bodyPr/>
          <a:lstStyle/>
          <a:p>
            <a:pPr>
              <a:defRPr/>
            </a:pPr>
            <a:r>
              <a:rPr lang="en-US" dirty="0"/>
              <a:t>Introduction</a:t>
            </a:r>
          </a:p>
          <a:p>
            <a:pPr>
              <a:defRPr/>
            </a:pPr>
            <a:r>
              <a:rPr lang="en-US" dirty="0"/>
              <a:t>Key terms</a:t>
            </a:r>
          </a:p>
          <a:p>
            <a:pPr>
              <a:defRPr/>
            </a:pPr>
            <a:r>
              <a:rPr lang="en-US" dirty="0"/>
              <a:t>Agents for pulp protection</a:t>
            </a:r>
          </a:p>
          <a:p>
            <a:pPr>
              <a:defRPr/>
            </a:pPr>
            <a:r>
              <a:rPr lang="en-US" dirty="0"/>
              <a:t>Ideal requirements</a:t>
            </a:r>
          </a:p>
          <a:p>
            <a:pPr>
              <a:defRPr/>
            </a:pPr>
            <a:r>
              <a:rPr lang="en-US" dirty="0"/>
              <a:t>Classifications</a:t>
            </a:r>
          </a:p>
          <a:p>
            <a:pPr>
              <a:defRPr/>
            </a:pPr>
            <a:r>
              <a:rPr lang="en-US" dirty="0"/>
              <a:t>Properties</a:t>
            </a:r>
          </a:p>
          <a:p>
            <a:pPr>
              <a:defRPr/>
            </a:pPr>
            <a:r>
              <a:rPr lang="en-US" dirty="0"/>
              <a:t>composition</a:t>
            </a:r>
          </a:p>
          <a:p>
            <a:endParaRPr lang="en-IN" dirty="0"/>
          </a:p>
        </p:txBody>
      </p:sp>
    </p:spTree>
    <p:extLst>
      <p:ext uri="{BB962C8B-B14F-4D97-AF65-F5344CB8AC3E}">
        <p14:creationId xmlns:p14="http://schemas.microsoft.com/office/powerpoint/2010/main" val="3210837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457200" y="0"/>
            <a:ext cx="8229600" cy="88900"/>
          </a:xfrm>
        </p:spPr>
        <p:txBody>
          <a:bodyPr>
            <a:normAutofit fontScale="90000"/>
          </a:bodyPr>
          <a:lstStyle/>
          <a:p>
            <a:pPr eaLnBrk="1" hangingPunct="1">
              <a:defRPr/>
            </a:pPr>
            <a:r>
              <a:rPr lang="en-US" sz="2400"/>
              <a:t/>
            </a:r>
            <a:br>
              <a:rPr lang="en-US" sz="2400"/>
            </a:br>
            <a:r>
              <a:rPr lang="en-US" sz="2800">
                <a:solidFill>
                  <a:srgbClr val="FF0000"/>
                </a:solidFill>
              </a:rPr>
              <a:t>Zinc  Polycarboxylate cement</a:t>
            </a:r>
          </a:p>
        </p:txBody>
      </p:sp>
      <p:sp>
        <p:nvSpPr>
          <p:cNvPr id="146435" name="Rectangle 3"/>
          <p:cNvSpPr>
            <a:spLocks noGrp="1" noChangeArrowheads="1"/>
          </p:cNvSpPr>
          <p:nvPr>
            <p:ph idx="1"/>
          </p:nvPr>
        </p:nvSpPr>
        <p:spPr>
          <a:xfrm>
            <a:off x="0" y="762000"/>
            <a:ext cx="9144000" cy="6096000"/>
          </a:xfrm>
        </p:spPr>
        <p:txBody>
          <a:bodyPr/>
          <a:lstStyle/>
          <a:p>
            <a:pPr eaLnBrk="1" hangingPunct="1">
              <a:defRPr/>
            </a:pPr>
            <a:r>
              <a:rPr lang="en-US" sz="2400"/>
              <a:t>In the quest for an adhesive luting agent that can bond strongly to tooth structure, zinc polycarboxylate evolved as the first cement system that developed an adhesive bond to tooth  structure.</a:t>
            </a:r>
          </a:p>
          <a:p>
            <a:pPr eaLnBrk="1" hangingPunct="1">
              <a:defRPr/>
            </a:pPr>
            <a:r>
              <a:rPr lang="en-US" sz="2800">
                <a:solidFill>
                  <a:srgbClr val="FF0000"/>
                </a:solidFill>
              </a:rPr>
              <a:t>Applications:-</a:t>
            </a:r>
          </a:p>
          <a:p>
            <a:pPr eaLnBrk="1" hangingPunct="1">
              <a:buFontTx/>
              <a:buNone/>
              <a:defRPr/>
            </a:pPr>
            <a:r>
              <a:rPr lang="en-US" sz="2400"/>
              <a:t>  1. Primarily for luting permanent restorations</a:t>
            </a:r>
          </a:p>
          <a:p>
            <a:pPr eaLnBrk="1" hangingPunct="1">
              <a:buFontTx/>
              <a:buNone/>
              <a:defRPr/>
            </a:pPr>
            <a:r>
              <a:rPr lang="en-US" sz="2400"/>
              <a:t>  2. As bases and liners</a:t>
            </a:r>
          </a:p>
          <a:p>
            <a:pPr eaLnBrk="1" hangingPunct="1">
              <a:buFontTx/>
              <a:buNone/>
              <a:defRPr/>
            </a:pPr>
            <a:r>
              <a:rPr lang="en-US" sz="2400"/>
              <a:t>  3. Used in orthodontics for cementation</a:t>
            </a:r>
          </a:p>
          <a:p>
            <a:pPr eaLnBrk="1" hangingPunct="1">
              <a:defRPr/>
            </a:pPr>
            <a:endParaRPr lang="en-US" sz="2400"/>
          </a:p>
          <a:p>
            <a:pPr eaLnBrk="1" hangingPunct="1">
              <a:defRPr/>
            </a:pPr>
            <a:r>
              <a:rPr lang="en-US" sz="2800">
                <a:solidFill>
                  <a:srgbClr val="FF0000"/>
                </a:solidFill>
              </a:rPr>
              <a:t>Mode of supply:-</a:t>
            </a:r>
          </a:p>
          <a:p>
            <a:pPr eaLnBrk="1" hangingPunct="1">
              <a:defRPr/>
            </a:pPr>
            <a:r>
              <a:rPr lang="en-US" sz="2400">
                <a:solidFill>
                  <a:schemeClr val="tx2"/>
                </a:solidFill>
              </a:rPr>
              <a:t>Powder and Liquid in bottles</a:t>
            </a:r>
          </a:p>
          <a:p>
            <a:pPr eaLnBrk="1" hangingPunct="1">
              <a:defRPr/>
            </a:pPr>
            <a:r>
              <a:rPr lang="en-US" sz="2400">
                <a:solidFill>
                  <a:schemeClr val="tx2"/>
                </a:solidFill>
              </a:rPr>
              <a:t>Powder which is mixed with water</a:t>
            </a:r>
          </a:p>
          <a:p>
            <a:pPr eaLnBrk="1" hangingPunct="1">
              <a:defRPr/>
            </a:pPr>
            <a:r>
              <a:rPr lang="en-US" sz="2400">
                <a:solidFill>
                  <a:schemeClr val="tx2"/>
                </a:solidFill>
              </a:rPr>
              <a:t>Pre-capsulated powder/liquid system.</a:t>
            </a:r>
          </a:p>
        </p:txBody>
      </p:sp>
    </p:spTree>
    <p:extLst>
      <p:ext uri="{BB962C8B-B14F-4D97-AF65-F5344CB8AC3E}">
        <p14:creationId xmlns:p14="http://schemas.microsoft.com/office/powerpoint/2010/main" val="553596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457200" y="0"/>
            <a:ext cx="8229600" cy="762000"/>
          </a:xfrm>
        </p:spPr>
        <p:txBody>
          <a:bodyPr/>
          <a:lstStyle/>
          <a:p>
            <a:pPr eaLnBrk="1" hangingPunct="1">
              <a:defRPr/>
            </a:pPr>
            <a:r>
              <a:rPr lang="en-US" sz="3200">
                <a:solidFill>
                  <a:srgbClr val="FF0000"/>
                </a:solidFill>
              </a:rPr>
              <a:t>Composition</a:t>
            </a:r>
          </a:p>
        </p:txBody>
      </p:sp>
      <p:sp>
        <p:nvSpPr>
          <p:cNvPr id="147459" name="Rectangle 3"/>
          <p:cNvSpPr>
            <a:spLocks noGrp="1" noChangeArrowheads="1"/>
          </p:cNvSpPr>
          <p:nvPr>
            <p:ph idx="1"/>
          </p:nvPr>
        </p:nvSpPr>
        <p:spPr>
          <a:xfrm>
            <a:off x="0" y="685800"/>
            <a:ext cx="9144000" cy="6172200"/>
          </a:xfrm>
        </p:spPr>
        <p:txBody>
          <a:bodyPr/>
          <a:lstStyle/>
          <a:p>
            <a:pPr eaLnBrk="1" hangingPunct="1">
              <a:buFontTx/>
              <a:buNone/>
              <a:defRPr/>
            </a:pPr>
            <a:r>
              <a:rPr lang="en-US" sz="2800"/>
              <a:t>                           </a:t>
            </a:r>
            <a:r>
              <a:rPr lang="en-US" sz="2800">
                <a:solidFill>
                  <a:srgbClr val="FF9900"/>
                </a:solidFill>
              </a:rPr>
              <a:t>Powder</a:t>
            </a:r>
          </a:p>
          <a:p>
            <a:pPr eaLnBrk="1" hangingPunct="1">
              <a:defRPr/>
            </a:pPr>
            <a:r>
              <a:rPr lang="en-US" sz="2400"/>
              <a:t>Zinc oxide-                               Basic ingredient</a:t>
            </a:r>
          </a:p>
          <a:p>
            <a:pPr eaLnBrk="1" hangingPunct="1">
              <a:buFontTx/>
              <a:buNone/>
              <a:defRPr/>
            </a:pPr>
            <a:endParaRPr lang="en-US" sz="2400"/>
          </a:p>
          <a:p>
            <a:pPr eaLnBrk="1" hangingPunct="1">
              <a:defRPr/>
            </a:pPr>
            <a:r>
              <a:rPr lang="en-US" sz="2400"/>
              <a:t>Magnesium oxide-          principal modifier and aids in sintering</a:t>
            </a:r>
          </a:p>
          <a:p>
            <a:pPr eaLnBrk="1" hangingPunct="1">
              <a:buFontTx/>
              <a:buNone/>
              <a:defRPr/>
            </a:pPr>
            <a:r>
              <a:rPr lang="en-US" sz="2400"/>
              <a:t> </a:t>
            </a:r>
          </a:p>
          <a:p>
            <a:pPr eaLnBrk="1" hangingPunct="1">
              <a:defRPr/>
            </a:pPr>
            <a:r>
              <a:rPr lang="en-US" sz="2400"/>
              <a:t>Other oxides like bismuth</a:t>
            </a:r>
          </a:p>
          <a:p>
            <a:pPr eaLnBrk="1" hangingPunct="1">
              <a:buFontTx/>
              <a:buNone/>
              <a:defRPr/>
            </a:pPr>
            <a:r>
              <a:rPr lang="en-US" sz="2400"/>
              <a:t>  and aluminum …….              Small amounts</a:t>
            </a:r>
          </a:p>
          <a:p>
            <a:pPr eaLnBrk="1" hangingPunct="1">
              <a:buFontTx/>
              <a:buNone/>
              <a:defRPr/>
            </a:pPr>
            <a:endParaRPr lang="en-US" sz="2400"/>
          </a:p>
          <a:p>
            <a:pPr eaLnBrk="1" hangingPunct="1">
              <a:defRPr/>
            </a:pPr>
            <a:r>
              <a:rPr lang="en-US" sz="2400"/>
              <a:t>Stannous Flouride…..         Increases  strength, modifies setting </a:t>
            </a:r>
          </a:p>
          <a:p>
            <a:pPr eaLnBrk="1" hangingPunct="1">
              <a:buFontTx/>
              <a:buNone/>
              <a:defRPr/>
            </a:pPr>
            <a:r>
              <a:rPr lang="en-US" sz="2400"/>
              <a:t>                                           time, and imparts anticariogenic </a:t>
            </a:r>
          </a:p>
          <a:p>
            <a:pPr eaLnBrk="1" hangingPunct="1">
              <a:buFontTx/>
              <a:buNone/>
              <a:defRPr/>
            </a:pPr>
            <a:r>
              <a:rPr lang="en-US" sz="2400"/>
              <a:t>                                             properties.  </a:t>
            </a:r>
          </a:p>
        </p:txBody>
      </p:sp>
    </p:spTree>
    <p:extLst>
      <p:ext uri="{BB962C8B-B14F-4D97-AF65-F5344CB8AC3E}">
        <p14:creationId xmlns:p14="http://schemas.microsoft.com/office/powerpoint/2010/main" val="3653238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eaLnBrk="1" hangingPunct="1">
              <a:defRPr/>
            </a:pPr>
            <a:r>
              <a:rPr lang="en-US" sz="2800"/>
              <a:t>                             </a:t>
            </a:r>
            <a:r>
              <a:rPr lang="en-US" sz="2800">
                <a:solidFill>
                  <a:srgbClr val="FF0000"/>
                </a:solidFill>
              </a:rPr>
              <a:t>Liquid</a:t>
            </a:r>
          </a:p>
        </p:txBody>
      </p:sp>
      <p:sp>
        <p:nvSpPr>
          <p:cNvPr id="152579" name="Rectangle 3"/>
          <p:cNvSpPr>
            <a:spLocks noGrp="1" noChangeArrowheads="1"/>
          </p:cNvSpPr>
          <p:nvPr>
            <p:ph idx="1"/>
          </p:nvPr>
        </p:nvSpPr>
        <p:spPr>
          <a:xfrm>
            <a:off x="0" y="1295400"/>
            <a:ext cx="8686800" cy="4724400"/>
          </a:xfrm>
        </p:spPr>
        <p:txBody>
          <a:bodyPr/>
          <a:lstStyle/>
          <a:p>
            <a:pPr eaLnBrk="1" hangingPunct="1">
              <a:defRPr/>
            </a:pPr>
            <a:r>
              <a:rPr lang="en-US" sz="2400"/>
              <a:t>Aqueous solution of polyacrylic acid </a:t>
            </a:r>
          </a:p>
          <a:p>
            <a:pPr eaLnBrk="1" hangingPunct="1">
              <a:buFontTx/>
              <a:buNone/>
              <a:defRPr/>
            </a:pPr>
            <a:r>
              <a:rPr lang="en-US" sz="2400"/>
              <a:t>                      or</a:t>
            </a:r>
          </a:p>
          <a:p>
            <a:pPr eaLnBrk="1" hangingPunct="1">
              <a:defRPr/>
            </a:pPr>
            <a:r>
              <a:rPr lang="en-US" sz="2400"/>
              <a:t>Copolymer of acrylic acid with other carboxylic acids</a:t>
            </a:r>
          </a:p>
          <a:p>
            <a:pPr eaLnBrk="1" hangingPunct="1">
              <a:buFontTx/>
              <a:buNone/>
              <a:defRPr/>
            </a:pPr>
            <a:r>
              <a:rPr lang="en-US" sz="2400"/>
              <a:t>    i.e., Itaconic, Maleic, or tricarboxylic acid-    32% to 42% by weight.</a:t>
            </a:r>
          </a:p>
          <a:p>
            <a:pPr eaLnBrk="1" hangingPunct="1">
              <a:defRPr/>
            </a:pPr>
            <a:endParaRPr lang="en-US" sz="2400"/>
          </a:p>
        </p:txBody>
      </p:sp>
    </p:spTree>
    <p:extLst>
      <p:ext uri="{BB962C8B-B14F-4D97-AF65-F5344CB8AC3E}">
        <p14:creationId xmlns:p14="http://schemas.microsoft.com/office/powerpoint/2010/main" val="2982499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0" y="152400"/>
            <a:ext cx="8686800" cy="457200"/>
          </a:xfrm>
        </p:spPr>
        <p:txBody>
          <a:bodyPr>
            <a:normAutofit fontScale="90000"/>
          </a:bodyPr>
          <a:lstStyle/>
          <a:p>
            <a:pPr eaLnBrk="1" hangingPunct="1">
              <a:defRPr/>
            </a:pPr>
            <a:r>
              <a:rPr lang="en-US" sz="3200">
                <a:solidFill>
                  <a:srgbClr val="FF0000"/>
                </a:solidFill>
              </a:rPr>
              <a:t>   </a:t>
            </a:r>
            <a:r>
              <a:rPr lang="en-US" sz="2800">
                <a:solidFill>
                  <a:srgbClr val="FF0000"/>
                </a:solidFill>
              </a:rPr>
              <a:t>Setting  Reaction</a:t>
            </a:r>
          </a:p>
        </p:txBody>
      </p:sp>
      <p:sp>
        <p:nvSpPr>
          <p:cNvPr id="149507" name="Rectangle 3"/>
          <p:cNvSpPr>
            <a:spLocks noGrp="1" noChangeArrowheads="1"/>
          </p:cNvSpPr>
          <p:nvPr>
            <p:ph idx="1"/>
          </p:nvPr>
        </p:nvSpPr>
        <p:spPr>
          <a:xfrm>
            <a:off x="0" y="685800"/>
            <a:ext cx="9144000" cy="6172200"/>
          </a:xfrm>
        </p:spPr>
        <p:txBody>
          <a:bodyPr/>
          <a:lstStyle/>
          <a:p>
            <a:pPr eaLnBrk="1" hangingPunct="1">
              <a:defRPr/>
            </a:pPr>
            <a:r>
              <a:rPr lang="en-US" sz="2400"/>
              <a:t> the powder and Liquid are mixed</a:t>
            </a:r>
          </a:p>
          <a:p>
            <a:pPr eaLnBrk="1" hangingPunct="1">
              <a:defRPr/>
            </a:pPr>
            <a:endParaRPr lang="en-US" sz="2400"/>
          </a:p>
          <a:p>
            <a:pPr eaLnBrk="1" hangingPunct="1">
              <a:defRPr/>
            </a:pPr>
            <a:r>
              <a:rPr lang="en-US" sz="2400"/>
              <a:t>The surface of the powder particles are attacked by the acid releasing Zinc, Magnesium and Tin ions.</a:t>
            </a:r>
          </a:p>
          <a:p>
            <a:pPr eaLnBrk="1" hangingPunct="1">
              <a:buFontTx/>
              <a:buNone/>
              <a:defRPr/>
            </a:pPr>
            <a:endParaRPr lang="en-US" sz="2400"/>
          </a:p>
          <a:p>
            <a:pPr eaLnBrk="1" hangingPunct="1">
              <a:defRPr/>
            </a:pPr>
            <a:r>
              <a:rPr lang="en-US" sz="2400"/>
              <a:t>These released ions bind to the polymer chain via the cross linked salts.</a:t>
            </a:r>
          </a:p>
          <a:p>
            <a:pPr eaLnBrk="1" hangingPunct="1">
              <a:defRPr/>
            </a:pPr>
            <a:r>
              <a:rPr lang="en-US" sz="2800">
                <a:solidFill>
                  <a:srgbClr val="FF0000"/>
                </a:solidFill>
              </a:rPr>
              <a:t> Structure of set cement:-</a:t>
            </a:r>
          </a:p>
          <a:p>
            <a:pPr eaLnBrk="1" hangingPunct="1">
              <a:defRPr/>
            </a:pPr>
            <a:r>
              <a:rPr lang="en-US" sz="2400">
                <a:solidFill>
                  <a:schemeClr val="tx2"/>
                </a:solidFill>
              </a:rPr>
              <a:t>The set cement consist of an amorphous gel matrix of zinc polycarboxylate in which unreacted powder particles are dispersed.</a:t>
            </a:r>
          </a:p>
          <a:p>
            <a:pPr eaLnBrk="1" hangingPunct="1">
              <a:defRPr/>
            </a:pPr>
            <a:endParaRPr lang="en-US" sz="2400">
              <a:solidFill>
                <a:schemeClr val="tx2"/>
              </a:solidFill>
            </a:endParaRPr>
          </a:p>
          <a:p>
            <a:pPr eaLnBrk="1" hangingPunct="1">
              <a:defRPr/>
            </a:pPr>
            <a:r>
              <a:rPr lang="en-US" sz="2400">
                <a:solidFill>
                  <a:srgbClr val="FF0000"/>
                </a:solidFill>
              </a:rPr>
              <a:t>Setting time:- </a:t>
            </a:r>
            <a:r>
              <a:rPr lang="en-US" sz="2400">
                <a:solidFill>
                  <a:schemeClr val="tx2"/>
                </a:solidFill>
              </a:rPr>
              <a:t>7 to 9 minutes.</a:t>
            </a:r>
            <a:endParaRPr lang="en-US" sz="2400">
              <a:solidFill>
                <a:srgbClr val="FF0000"/>
              </a:solidFill>
            </a:endParaRPr>
          </a:p>
          <a:p>
            <a:pPr eaLnBrk="1" hangingPunct="1">
              <a:defRPr/>
            </a:pPr>
            <a:endParaRPr lang="en-US" sz="2800">
              <a:solidFill>
                <a:srgbClr val="FF0000"/>
              </a:solidFill>
            </a:endParaRPr>
          </a:p>
          <a:p>
            <a:pPr eaLnBrk="1" hangingPunct="1">
              <a:defRPr/>
            </a:pPr>
            <a:endParaRPr lang="en-US" sz="2800">
              <a:solidFill>
                <a:srgbClr val="FF0000"/>
              </a:solidFill>
            </a:endParaRPr>
          </a:p>
          <a:p>
            <a:pPr eaLnBrk="1" hangingPunct="1">
              <a:defRPr/>
            </a:pPr>
            <a:endParaRPr lang="en-US" sz="2400">
              <a:solidFill>
                <a:schemeClr val="tx2"/>
              </a:solidFill>
            </a:endParaRPr>
          </a:p>
        </p:txBody>
      </p:sp>
    </p:spTree>
    <p:extLst>
      <p:ext uri="{BB962C8B-B14F-4D97-AF65-F5344CB8AC3E}">
        <p14:creationId xmlns:p14="http://schemas.microsoft.com/office/powerpoint/2010/main" val="2159880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0" y="0"/>
            <a:ext cx="8686800" cy="457200"/>
          </a:xfrm>
        </p:spPr>
        <p:txBody>
          <a:bodyPr>
            <a:normAutofit fontScale="90000"/>
          </a:bodyPr>
          <a:lstStyle/>
          <a:p>
            <a:pPr eaLnBrk="1" hangingPunct="1">
              <a:defRPr/>
            </a:pPr>
            <a:r>
              <a:rPr lang="en-US" sz="2400"/>
              <a:t>      </a:t>
            </a:r>
            <a:r>
              <a:rPr lang="en-US" sz="2800">
                <a:solidFill>
                  <a:srgbClr val="FF0000"/>
                </a:solidFill>
              </a:rPr>
              <a:t>Properties:-</a:t>
            </a:r>
          </a:p>
        </p:txBody>
      </p:sp>
      <p:sp>
        <p:nvSpPr>
          <p:cNvPr id="150531" name="Rectangle 3"/>
          <p:cNvSpPr>
            <a:spLocks noGrp="1" noChangeArrowheads="1"/>
          </p:cNvSpPr>
          <p:nvPr>
            <p:ph idx="1"/>
          </p:nvPr>
        </p:nvSpPr>
        <p:spPr>
          <a:xfrm>
            <a:off x="0" y="457200"/>
            <a:ext cx="9144000" cy="6400800"/>
          </a:xfrm>
        </p:spPr>
        <p:txBody>
          <a:bodyPr/>
          <a:lstStyle/>
          <a:p>
            <a:pPr eaLnBrk="1" hangingPunct="1">
              <a:defRPr/>
            </a:pPr>
            <a:r>
              <a:rPr lang="en-US" sz="2400">
                <a:solidFill>
                  <a:schemeClr val="tx2"/>
                </a:solidFill>
              </a:rPr>
              <a:t>Mechanical Properties:-</a:t>
            </a:r>
          </a:p>
          <a:p>
            <a:pPr eaLnBrk="1" hangingPunct="1">
              <a:buFontTx/>
              <a:buNone/>
              <a:defRPr/>
            </a:pPr>
            <a:endParaRPr lang="en-US" sz="2400">
              <a:solidFill>
                <a:schemeClr val="tx2"/>
              </a:solidFill>
            </a:endParaRPr>
          </a:p>
          <a:p>
            <a:pPr eaLnBrk="1" hangingPunct="1">
              <a:defRPr/>
            </a:pPr>
            <a:r>
              <a:rPr lang="en-US" sz="2400">
                <a:solidFill>
                  <a:schemeClr val="hlink"/>
                </a:solidFill>
              </a:rPr>
              <a:t>Compressive strength-</a:t>
            </a:r>
            <a:r>
              <a:rPr lang="en-US" sz="2400">
                <a:solidFill>
                  <a:schemeClr val="tx2"/>
                </a:solidFill>
              </a:rPr>
              <a:t>   55Mpa</a:t>
            </a:r>
          </a:p>
          <a:p>
            <a:pPr eaLnBrk="1" hangingPunct="1">
              <a:buFontTx/>
              <a:buNone/>
              <a:defRPr/>
            </a:pPr>
            <a:r>
              <a:rPr lang="en-US" sz="2400">
                <a:solidFill>
                  <a:schemeClr val="tx2"/>
                </a:solidFill>
              </a:rPr>
              <a:t>   It is inferior to Zinc phosphate cement.</a:t>
            </a:r>
          </a:p>
          <a:p>
            <a:pPr eaLnBrk="1" hangingPunct="1">
              <a:buFontTx/>
              <a:buNone/>
              <a:defRPr/>
            </a:pPr>
            <a:endParaRPr lang="en-US" sz="2400">
              <a:solidFill>
                <a:schemeClr val="tx2"/>
              </a:solidFill>
            </a:endParaRPr>
          </a:p>
          <a:p>
            <a:pPr eaLnBrk="1" hangingPunct="1">
              <a:defRPr/>
            </a:pPr>
            <a:r>
              <a:rPr lang="en-US" sz="2400">
                <a:solidFill>
                  <a:schemeClr val="hlink"/>
                </a:solidFill>
              </a:rPr>
              <a:t>Tensile strength-</a:t>
            </a:r>
            <a:r>
              <a:rPr lang="en-US" sz="2400">
                <a:solidFill>
                  <a:schemeClr val="tx2"/>
                </a:solidFill>
              </a:rPr>
              <a:t>    6.2Mpa</a:t>
            </a:r>
          </a:p>
          <a:p>
            <a:pPr eaLnBrk="1" hangingPunct="1">
              <a:buFontTx/>
              <a:buNone/>
              <a:defRPr/>
            </a:pPr>
            <a:r>
              <a:rPr lang="en-US" sz="2400">
                <a:solidFill>
                  <a:schemeClr val="tx2"/>
                </a:solidFill>
              </a:rPr>
              <a:t>   its tensile strength is slightly higher than that of Zinc phosphate cement.</a:t>
            </a:r>
          </a:p>
          <a:p>
            <a:pPr eaLnBrk="1" hangingPunct="1">
              <a:buFontTx/>
              <a:buNone/>
              <a:defRPr/>
            </a:pPr>
            <a:endParaRPr lang="en-US" sz="2400">
              <a:solidFill>
                <a:schemeClr val="tx2"/>
              </a:solidFill>
            </a:endParaRPr>
          </a:p>
          <a:p>
            <a:pPr eaLnBrk="1" hangingPunct="1">
              <a:defRPr/>
            </a:pPr>
            <a:r>
              <a:rPr lang="en-US" sz="2400">
                <a:solidFill>
                  <a:srgbClr val="FF9900"/>
                </a:solidFill>
              </a:rPr>
              <a:t>Solubility and Disintegration- </a:t>
            </a:r>
            <a:r>
              <a:rPr lang="en-US" sz="2400">
                <a:solidFill>
                  <a:schemeClr val="tx2"/>
                </a:solidFill>
              </a:rPr>
              <a:t>0.06%</a:t>
            </a:r>
          </a:p>
          <a:p>
            <a:pPr eaLnBrk="1" hangingPunct="1">
              <a:defRPr/>
            </a:pPr>
            <a:r>
              <a:rPr lang="en-US" sz="2400">
                <a:solidFill>
                  <a:schemeClr val="tx2"/>
                </a:solidFill>
              </a:rPr>
              <a:t>It tends to absorb water and is slightly more soluble than zinc phosphate. </a:t>
            </a:r>
          </a:p>
          <a:p>
            <a:pPr eaLnBrk="1" hangingPunct="1">
              <a:defRPr/>
            </a:pPr>
            <a:r>
              <a:rPr lang="en-US" sz="2400">
                <a:solidFill>
                  <a:schemeClr val="tx2"/>
                </a:solidFill>
              </a:rPr>
              <a:t>The marginal dissolution of cement is more when used as cementing medium.</a:t>
            </a:r>
          </a:p>
        </p:txBody>
      </p:sp>
    </p:spTree>
    <p:extLst>
      <p:ext uri="{BB962C8B-B14F-4D97-AF65-F5344CB8AC3E}">
        <p14:creationId xmlns:p14="http://schemas.microsoft.com/office/powerpoint/2010/main" val="447733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idx="1"/>
          </p:nvPr>
        </p:nvSpPr>
        <p:spPr>
          <a:xfrm>
            <a:off x="0" y="0"/>
            <a:ext cx="9144000" cy="6858000"/>
          </a:xfrm>
        </p:spPr>
        <p:txBody>
          <a:bodyPr/>
          <a:lstStyle/>
          <a:p>
            <a:pPr eaLnBrk="1" hangingPunct="1">
              <a:defRPr/>
            </a:pPr>
            <a:r>
              <a:rPr lang="en-US" sz="2800">
                <a:solidFill>
                  <a:srgbClr val="FF0000"/>
                </a:solidFill>
              </a:rPr>
              <a:t>Biocompability:-</a:t>
            </a:r>
            <a:endParaRPr lang="en-US" sz="2800">
              <a:solidFill>
                <a:schemeClr val="tx2"/>
              </a:solidFill>
            </a:endParaRPr>
          </a:p>
          <a:p>
            <a:pPr eaLnBrk="1" hangingPunct="1">
              <a:defRPr/>
            </a:pPr>
            <a:r>
              <a:rPr lang="en-US" sz="2400">
                <a:solidFill>
                  <a:schemeClr val="tx2"/>
                </a:solidFill>
              </a:rPr>
              <a:t>They are less irritant to the pulp than Zinc phosphate because…</a:t>
            </a:r>
          </a:p>
          <a:p>
            <a:pPr eaLnBrk="1" hangingPunct="1">
              <a:buFontTx/>
              <a:buNone/>
              <a:defRPr/>
            </a:pPr>
            <a:r>
              <a:rPr lang="en-US" sz="2400">
                <a:solidFill>
                  <a:schemeClr val="tx2"/>
                </a:solidFill>
              </a:rPr>
              <a:t> 1. The pH rises more rapidly than Zinc phosphate.</a:t>
            </a:r>
          </a:p>
          <a:p>
            <a:pPr eaLnBrk="1" hangingPunct="1">
              <a:buFontTx/>
              <a:buNone/>
              <a:defRPr/>
            </a:pPr>
            <a:r>
              <a:rPr lang="en-US" sz="2400">
                <a:solidFill>
                  <a:schemeClr val="tx2"/>
                </a:solidFill>
              </a:rPr>
              <a:t> 2. penetration of polyacrylic acid  into the dentinal tubules is less because of its higher molecular weight and larger size.</a:t>
            </a:r>
          </a:p>
          <a:p>
            <a:pPr eaLnBrk="1" hangingPunct="1">
              <a:buFontTx/>
              <a:buNone/>
              <a:defRPr/>
            </a:pPr>
            <a:r>
              <a:rPr lang="en-US" sz="2400">
                <a:solidFill>
                  <a:schemeClr val="tx2"/>
                </a:solidFill>
              </a:rPr>
              <a:t> </a:t>
            </a:r>
          </a:p>
          <a:p>
            <a:pPr eaLnBrk="1" hangingPunct="1">
              <a:defRPr/>
            </a:pPr>
            <a:r>
              <a:rPr lang="en-US" sz="2800">
                <a:solidFill>
                  <a:srgbClr val="FF0000"/>
                </a:solidFill>
              </a:rPr>
              <a:t>Adhesion</a:t>
            </a:r>
          </a:p>
          <a:p>
            <a:pPr eaLnBrk="1" hangingPunct="1">
              <a:defRPr/>
            </a:pPr>
            <a:r>
              <a:rPr lang="en-US" sz="2400">
                <a:solidFill>
                  <a:schemeClr val="tx2"/>
                </a:solidFill>
              </a:rPr>
              <a:t>the cement bonds chemically with the tooth structure.</a:t>
            </a:r>
          </a:p>
          <a:p>
            <a:pPr eaLnBrk="1" hangingPunct="1">
              <a:defRPr/>
            </a:pPr>
            <a:r>
              <a:rPr lang="en-US" sz="2400">
                <a:solidFill>
                  <a:schemeClr val="tx2"/>
                </a:solidFill>
              </a:rPr>
              <a:t>This is due to the ability of the carboxyl group in the polymer molecules to chelate with calcium in the tooth structure.</a:t>
            </a:r>
          </a:p>
          <a:p>
            <a:pPr eaLnBrk="1" hangingPunct="1">
              <a:defRPr/>
            </a:pPr>
            <a:r>
              <a:rPr lang="en-US" sz="2400">
                <a:solidFill>
                  <a:schemeClr val="tx2"/>
                </a:solidFill>
              </a:rPr>
              <a:t>Adhesion is better to smooth surface</a:t>
            </a:r>
          </a:p>
          <a:p>
            <a:pPr eaLnBrk="1" hangingPunct="1">
              <a:defRPr/>
            </a:pPr>
            <a:r>
              <a:rPr lang="en-US" sz="2400">
                <a:solidFill>
                  <a:schemeClr val="tx2"/>
                </a:solidFill>
              </a:rPr>
              <a:t>Does not adhere to Gold or Porcelain.</a:t>
            </a:r>
          </a:p>
          <a:p>
            <a:pPr eaLnBrk="1" hangingPunct="1">
              <a:defRPr/>
            </a:pPr>
            <a:r>
              <a:rPr lang="en-US" sz="2800">
                <a:solidFill>
                  <a:srgbClr val="FF0000"/>
                </a:solidFill>
              </a:rPr>
              <a:t>Optical properties</a:t>
            </a:r>
          </a:p>
          <a:p>
            <a:pPr eaLnBrk="1" hangingPunct="1">
              <a:defRPr/>
            </a:pPr>
            <a:r>
              <a:rPr lang="en-US" sz="2800">
                <a:solidFill>
                  <a:srgbClr val="FF0000"/>
                </a:solidFill>
              </a:rPr>
              <a:t>Thermal Properties</a:t>
            </a:r>
          </a:p>
          <a:p>
            <a:pPr eaLnBrk="1" hangingPunct="1">
              <a:defRPr/>
            </a:pPr>
            <a:r>
              <a:rPr lang="en-US" sz="2400">
                <a:solidFill>
                  <a:schemeClr val="tx2"/>
                </a:solidFill>
              </a:rPr>
              <a:t>They are good thermal insulators.</a:t>
            </a:r>
          </a:p>
        </p:txBody>
      </p:sp>
    </p:spTree>
    <p:extLst>
      <p:ext uri="{BB962C8B-B14F-4D97-AF65-F5344CB8AC3E}">
        <p14:creationId xmlns:p14="http://schemas.microsoft.com/office/powerpoint/2010/main" val="2455398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TotalTime>
  <Words>609</Words>
  <Application>Microsoft Office PowerPoint</Application>
  <PresentationFormat>On-screen Show (4:3)</PresentationFormat>
  <Paragraphs>110</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Gill Sans MT</vt:lpstr>
      <vt:lpstr>Monotype Corsiva</vt:lpstr>
      <vt:lpstr>Times New Roman</vt:lpstr>
      <vt:lpstr>Verdana</vt:lpstr>
      <vt:lpstr>Wingdings 2</vt:lpstr>
      <vt:lpstr>Solstice</vt:lpstr>
      <vt:lpstr>RUNGTA COLLEGE OF DENTAL      SCIENCES AND RESEARCH</vt:lpstr>
      <vt:lpstr>   Specific learning objectives  at the end of this presentation the learner is expected to know ;  </vt:lpstr>
      <vt:lpstr>Contents</vt:lpstr>
      <vt:lpstr> Zinc  Polycarboxylate cement</vt:lpstr>
      <vt:lpstr>Composition</vt:lpstr>
      <vt:lpstr>                             Liquid</vt:lpstr>
      <vt:lpstr>   Setting  Reaction</vt:lpstr>
      <vt:lpstr>      Properties:-</vt:lpstr>
      <vt:lpstr>PowerPoint Presentation</vt:lpstr>
      <vt:lpstr>Manipulation</vt:lpstr>
      <vt:lpstr>Take home message</vt:lpstr>
      <vt:lpstr>Questions</vt:lpstr>
      <vt:lpstr>Suggested reading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wadighare</dc:creator>
  <cp:lastModifiedBy>rungta</cp:lastModifiedBy>
  <cp:revision>5</cp:revision>
  <dcterms:created xsi:type="dcterms:W3CDTF">2022-08-08T05:03:29Z</dcterms:created>
  <dcterms:modified xsi:type="dcterms:W3CDTF">2023-03-28T05:45:05Z</dcterms:modified>
</cp:coreProperties>
</file>